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2" r:id="rId4"/>
    <p:sldId id="265" r:id="rId5"/>
    <p:sldId id="270" r:id="rId6"/>
    <p:sldId id="277" r:id="rId7"/>
    <p:sldId id="276" r:id="rId8"/>
    <p:sldId id="266" r:id="rId9"/>
    <p:sldId id="278" r:id="rId10"/>
    <p:sldId id="279" r:id="rId11"/>
    <p:sldId id="269" r:id="rId12"/>
    <p:sldId id="268" r:id="rId13"/>
    <p:sldId id="264" r:id="rId14"/>
    <p:sldId id="260" r:id="rId15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" initials="M" lastIdx="9" clrIdx="0">
    <p:extLst>
      <p:ext uri="{19B8F6BF-5375-455C-9EA6-DF929625EA0E}">
        <p15:presenceInfo xmlns:p15="http://schemas.microsoft.com/office/powerpoint/2012/main" userId="Mar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E"/>
    <a:srgbClr val="0E73B9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27" autoAdjust="0"/>
  </p:normalViewPr>
  <p:slideViewPr>
    <p:cSldViewPr snapToGrid="0" showGuides="1">
      <p:cViewPr varScale="1">
        <p:scale>
          <a:sx n="67" d="100"/>
          <a:sy n="67" d="100"/>
        </p:scale>
        <p:origin x="540" y="60"/>
      </p:cViewPr>
      <p:guideLst>
        <p:guide orient="horz" pos="4319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Considered Patient Safety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649480"/>
        <c:axId val="330645560"/>
      </c:barChart>
      <c:catAx>
        <c:axId val="330649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645560"/>
        <c:crosses val="autoZero"/>
        <c:auto val="1"/>
        <c:lblAlgn val="ctr"/>
        <c:lblOffset val="100"/>
        <c:noMultiLvlLbl val="0"/>
      </c:catAx>
      <c:valAx>
        <c:axId val="33064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649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dirty="0" smtClean="0"/>
              <a:t>Considered</a:t>
            </a:r>
            <a:r>
              <a:rPr lang="en-GB" sz="2000" b="1" baseline="0" dirty="0" smtClean="0"/>
              <a:t> Patient Safety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724106749528493"/>
          <c:w val="0.70240558471857706"/>
          <c:h val="0.715359594001358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110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val>
            <c:numRef>
              <c:f>Sheet1!$B$3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724424"/>
        <c:axId val="423724816"/>
      </c:barChart>
      <c:catAx>
        <c:axId val="423724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724816"/>
        <c:crosses val="autoZero"/>
        <c:auto val="1"/>
        <c:lblAlgn val="ctr"/>
        <c:lblOffset val="100"/>
        <c:noMultiLvlLbl val="0"/>
      </c:catAx>
      <c:valAx>
        <c:axId val="42372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724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775472255914773"/>
          <c:y val="0.13712375832219895"/>
          <c:w val="0.13088692038495189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11T17:36:33.564" idx="1">
    <p:pos x="10" y="10"/>
    <p:text>V good - presenting complaint should be in patients own words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11T17:39:09.891" idx="7">
    <p:pos x="10" y="10"/>
    <p:text>V good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46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77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76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05EAE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accent2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943100"/>
            <a:ext cx="4204800" cy="4343400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5"/>
            <a:ext cx="9144000" cy="485066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0463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4"/>
            <a:ext cx="7500939" cy="1952175"/>
          </a:xfrm>
        </p:spPr>
        <p:txBody>
          <a:bodyPr/>
          <a:lstStyle/>
          <a:p>
            <a:pPr algn="ctr"/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An </a:t>
            </a:r>
            <a:r>
              <a:rPr lang="en-IE" dirty="0"/>
              <a:t>Alternative Certification Examination 'ACE' </a:t>
            </a:r>
            <a:br>
              <a:rPr lang="en-IE" dirty="0"/>
            </a:br>
            <a:r>
              <a:rPr lang="en-IE" dirty="0"/>
              <a:t>to assess the domains of professional practice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4" y="1395300"/>
            <a:ext cx="7527924" cy="3643425"/>
          </a:xfrm>
        </p:spPr>
        <p:txBody>
          <a:bodyPr/>
          <a:lstStyle/>
          <a:p>
            <a:r>
              <a:rPr lang="en-GB" sz="2400" b="0" dirty="0"/>
              <a:t>“No where to hide</a:t>
            </a:r>
            <a:r>
              <a:rPr lang="en-GB" sz="2400" b="0" dirty="0" smtClean="0"/>
              <a:t>”, </a:t>
            </a:r>
          </a:p>
          <a:p>
            <a:r>
              <a:rPr lang="en-GB" sz="2400" b="0" dirty="0" smtClean="0"/>
              <a:t>“Makes </a:t>
            </a:r>
            <a:r>
              <a:rPr lang="en-GB" sz="2400" b="0" dirty="0"/>
              <a:t>you manage the whole </a:t>
            </a:r>
            <a:r>
              <a:rPr lang="en-GB" sz="2400" b="0" dirty="0" smtClean="0"/>
              <a:t>event“, </a:t>
            </a:r>
          </a:p>
          <a:p>
            <a:r>
              <a:rPr lang="en-GB" sz="2400" b="0" dirty="0" smtClean="0"/>
              <a:t>“Not </a:t>
            </a:r>
            <a:r>
              <a:rPr lang="en-GB" sz="2400" b="0" dirty="0"/>
              <a:t>just do a history or a cannula”, </a:t>
            </a:r>
            <a:endParaRPr lang="en-GB" sz="2400" b="0" dirty="0" smtClean="0"/>
          </a:p>
          <a:p>
            <a:r>
              <a:rPr lang="en-GB" sz="2400" b="0" dirty="0" smtClean="0"/>
              <a:t>“Gives </a:t>
            </a:r>
            <a:r>
              <a:rPr lang="en-GB" sz="2400" b="0" dirty="0"/>
              <a:t>you an idea of the intern role”, </a:t>
            </a:r>
            <a:endParaRPr lang="en-GB" sz="2400" b="0" dirty="0" smtClean="0"/>
          </a:p>
          <a:p>
            <a:r>
              <a:rPr lang="en-GB" sz="2400" b="0" dirty="0" smtClean="0"/>
              <a:t>“Could </a:t>
            </a:r>
            <a:r>
              <a:rPr lang="en-GB" sz="2400" b="0" dirty="0"/>
              <a:t>see immediately the students who had been on the wards</a:t>
            </a:r>
            <a:r>
              <a:rPr lang="en-GB" sz="2400" b="0" dirty="0" smtClean="0"/>
              <a:t>”,</a:t>
            </a:r>
          </a:p>
          <a:p>
            <a:r>
              <a:rPr lang="en-GB" sz="2400" b="0" dirty="0" smtClean="0"/>
              <a:t>“Logistically </a:t>
            </a:r>
            <a:r>
              <a:rPr lang="en-GB" sz="2400" b="0" dirty="0"/>
              <a:t>much easier to run than an OSCE” 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0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FUTURE SUSTAINABILITY</a:t>
            </a: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28675" y="1176041"/>
            <a:ext cx="8061725" cy="1281546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IE" sz="1400" b="0" dirty="0"/>
              <a:t>	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895475"/>
            <a:ext cx="85093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 multi- </a:t>
            </a:r>
            <a:r>
              <a:rPr lang="en-GB" sz="2400" dirty="0" smtClean="0"/>
              <a:t>disciplinary examination </a:t>
            </a:r>
            <a:r>
              <a:rPr lang="en-GB" sz="2400" dirty="0"/>
              <a:t>to evaluate </a:t>
            </a:r>
            <a:r>
              <a:rPr lang="en-GB" sz="2400" dirty="0" smtClean="0"/>
              <a:t>this methodology </a:t>
            </a:r>
            <a:r>
              <a:rPr lang="en-GB" sz="2400" dirty="0"/>
              <a:t>further.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Investigation into how many cases are needed to ensure sensitivity and specificity.</a:t>
            </a:r>
            <a:r>
              <a:rPr lang="en-GB" sz="2400" b="1" dirty="0"/>
              <a:t>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7735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10800000" flipV="1">
            <a:off x="952500" y="409576"/>
            <a:ext cx="7377111" cy="533399"/>
          </a:xfrm>
        </p:spPr>
        <p:txBody>
          <a:bodyPr/>
          <a:lstStyle/>
          <a:p>
            <a:pPr algn="ctr"/>
            <a:r>
              <a:rPr lang="en-US" b="1" dirty="0" smtClean="0"/>
              <a:t>POTENTIAL FOR USE ACROSS COLLEGE</a:t>
            </a: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15164" y="409576"/>
            <a:ext cx="7527924" cy="1019174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1400" dirty="0" smtClean="0"/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IE" sz="1400" b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76350" y="1943100"/>
            <a:ext cx="670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Nursing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Physiotherapy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Speech and Language Therapy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Dietetics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Dentistry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12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10800000" flipV="1">
            <a:off x="971550" y="921599"/>
            <a:ext cx="7358063" cy="669075"/>
          </a:xfrm>
        </p:spPr>
        <p:txBody>
          <a:bodyPr/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CONTACT </a:t>
            </a:r>
            <a:r>
              <a:rPr lang="en-GB" b="1" dirty="0"/>
              <a:t>DETAILS</a:t>
            </a:r>
            <a:br>
              <a:rPr lang="en-GB" b="1" dirty="0"/>
            </a:b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81150" y="2095500"/>
            <a:ext cx="6775450" cy="2733675"/>
          </a:xfrm>
        </p:spPr>
        <p:txBody>
          <a:bodyPr/>
          <a:lstStyle/>
          <a:p>
            <a:pPr marL="342900" indent="-342900" algn="just">
              <a:spcBef>
                <a:spcPts val="0"/>
              </a:spcBef>
              <a:buFont typeface="Arial"/>
              <a:buChar char="•"/>
            </a:pPr>
            <a:endParaRPr lang="en-US" b="0" dirty="0"/>
          </a:p>
          <a:p>
            <a:pPr marL="342900" indent="-342900" algn="just">
              <a:spcBef>
                <a:spcPts val="0"/>
              </a:spcBef>
              <a:buFont typeface="Arial"/>
              <a:buChar char="•"/>
            </a:pPr>
            <a:endParaRPr lang="en-US" b="0" dirty="0" smtClean="0"/>
          </a:p>
          <a:p>
            <a:pPr marL="342900" indent="-342900" algn="just">
              <a:spcBef>
                <a:spcPts val="0"/>
              </a:spcBef>
              <a:buFont typeface="Arial"/>
              <a:buChar char="•"/>
            </a:pPr>
            <a:endParaRPr lang="en-US" b="0" dirty="0" smtClean="0"/>
          </a:p>
          <a:p>
            <a:pPr algn="just">
              <a:spcBef>
                <a:spcPts val="0"/>
              </a:spcBef>
            </a:pPr>
            <a:endParaRPr lang="en-US" sz="1400" dirty="0" smtClean="0"/>
          </a:p>
          <a:p>
            <a:pPr marL="285750" indent="-28575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IE" sz="1400" b="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76475" y="1866900"/>
            <a:ext cx="458152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2800" dirty="0"/>
              <a:t>MARIE MORRIS</a:t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MORRISM4@TCD.IE</a:t>
            </a:r>
          </a:p>
        </p:txBody>
      </p:sp>
    </p:spTree>
    <p:extLst>
      <p:ext uri="{BB962C8B-B14F-4D97-AF65-F5344CB8AC3E}">
        <p14:creationId xmlns:p14="http://schemas.microsoft.com/office/powerpoint/2010/main" val="11624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133725"/>
            <a:ext cx="7500939" cy="1724025"/>
          </a:xfrm>
        </p:spPr>
        <p:txBody>
          <a:bodyPr/>
          <a:lstStyle/>
          <a:p>
            <a:pPr algn="ctr"/>
            <a:r>
              <a:rPr lang="en-GB" b="1" dirty="0" smtClean="0"/>
              <a:t>Thank You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01669" y="3084912"/>
            <a:ext cx="7527924" cy="2325089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IE" sz="1400" b="0" dirty="0" smtClean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28676" y="1014845"/>
            <a:ext cx="7527924" cy="16348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b="0" dirty="0" smtClean="0"/>
              <a:t>	</a:t>
            </a:r>
          </a:p>
          <a:p>
            <a:pPr>
              <a:spcBef>
                <a:spcPts val="0"/>
              </a:spcBef>
            </a:pPr>
            <a:r>
              <a:rPr lang="en-US" sz="1400" b="0" dirty="0" smtClean="0"/>
              <a:t>		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328"/>
            <a:ext cx="9144000" cy="656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8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0000"/>
            <a:ext cx="7491413" cy="561600"/>
          </a:xfrm>
        </p:spPr>
        <p:txBody>
          <a:bodyPr/>
          <a:lstStyle/>
          <a:p>
            <a:pPr algn="ctr"/>
            <a:r>
              <a:rPr lang="en-US" b="1" dirty="0" smtClean="0"/>
              <a:t>WHY INNOVATIVE ? </a:t>
            </a: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90088" y="1095905"/>
            <a:ext cx="7527924" cy="3862255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sz="1400" b="0" dirty="0" smtClean="0"/>
          </a:p>
          <a:p>
            <a:pPr>
              <a:spcBef>
                <a:spcPts val="0"/>
              </a:spcBef>
            </a:pPr>
            <a:r>
              <a:rPr lang="en-US" sz="1400" b="0" dirty="0" smtClean="0"/>
              <a:t>		</a:t>
            </a:r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599" y="1571625"/>
            <a:ext cx="87725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itchFamily="34" charset="0"/>
              </a:rPr>
              <a:t>Medical </a:t>
            </a:r>
            <a:r>
              <a:rPr lang="en-GB" sz="2400" dirty="0">
                <a:cs typeface="Arial" pitchFamily="34" charset="0"/>
              </a:rPr>
              <a:t>graduates are required to be competent in many domains of professional </a:t>
            </a:r>
            <a:r>
              <a:rPr lang="en-GB" sz="2400" dirty="0" smtClean="0">
                <a:cs typeface="Arial" pitchFamily="34" charset="0"/>
              </a:rPr>
              <a:t>practice.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400" dirty="0" smtClean="0"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itchFamily="34" charset="0"/>
              </a:rPr>
              <a:t>Current </a:t>
            </a:r>
            <a:r>
              <a:rPr lang="en-GB" sz="2400" dirty="0">
                <a:cs typeface="Arial" pitchFamily="34" charset="0"/>
              </a:rPr>
              <a:t>undergraduate examination methods assess up to five of these eight required </a:t>
            </a:r>
            <a:r>
              <a:rPr lang="en-GB" sz="2400" dirty="0" smtClean="0">
                <a:cs typeface="Arial" pitchFamily="34" charset="0"/>
              </a:rPr>
              <a:t>skills.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400" dirty="0" smtClean="0"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itchFamily="34" charset="0"/>
              </a:rPr>
              <a:t>This </a:t>
            </a:r>
            <a:r>
              <a:rPr lang="en-GB" sz="2400" dirty="0">
                <a:cs typeface="Arial" pitchFamily="34" charset="0"/>
              </a:rPr>
              <a:t>study sought to evaluate an alternative format to assessing all eight of the required domains.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7865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" y="285750"/>
            <a:ext cx="770572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10" y="228036"/>
            <a:ext cx="7500939" cy="561600"/>
          </a:xfrm>
        </p:spPr>
        <p:txBody>
          <a:bodyPr/>
          <a:lstStyle/>
          <a:p>
            <a:pPr algn="ctr"/>
            <a:r>
              <a:rPr lang="en-US" dirty="0" smtClean="0"/>
              <a:t>            </a:t>
            </a: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10" y="352426"/>
            <a:ext cx="8991590" cy="5524412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b="0" dirty="0"/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b="0" dirty="0"/>
          </a:p>
          <a:p>
            <a:pPr>
              <a:spcBef>
                <a:spcPts val="0"/>
              </a:spcBef>
            </a:pPr>
            <a:endParaRPr lang="en-US" b="0" dirty="0"/>
          </a:p>
          <a:p>
            <a:pPr>
              <a:spcBef>
                <a:spcPts val="0"/>
              </a:spcBef>
            </a:pPr>
            <a:endParaRPr lang="en-US" b="0" dirty="0"/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b="0" dirty="0" smtClean="0"/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b="0" dirty="0" smtClean="0"/>
          </a:p>
          <a:p>
            <a:pPr>
              <a:spcBef>
                <a:spcPts val="0"/>
              </a:spcBef>
            </a:pPr>
            <a:endParaRPr lang="en-US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76249" y="428625"/>
            <a:ext cx="823912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endParaRPr lang="en-GB" sz="2400" dirty="0"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Arial" pitchFamily="34" charset="0"/>
              </a:rPr>
              <a:t>143 </a:t>
            </a:r>
            <a:r>
              <a:rPr lang="en-GB" sz="2400" dirty="0" smtClean="0">
                <a:cs typeface="Arial" pitchFamily="34" charset="0"/>
              </a:rPr>
              <a:t>medical </a:t>
            </a:r>
            <a:r>
              <a:rPr lang="en-GB" sz="2400" dirty="0">
                <a:cs typeface="Arial" pitchFamily="34" charset="0"/>
              </a:rPr>
              <a:t>students were invited to participate in an "ACE" </a:t>
            </a:r>
            <a:r>
              <a:rPr lang="en-GB" sz="2400" dirty="0" smtClean="0">
                <a:cs typeface="Arial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itchFamily="34" charset="0"/>
              </a:rPr>
              <a:t>137 </a:t>
            </a:r>
            <a:r>
              <a:rPr lang="en-GB" sz="2400" dirty="0">
                <a:cs typeface="Arial" pitchFamily="34" charset="0"/>
              </a:rPr>
              <a:t>students agreed to participate - 95.8% of the class. </a:t>
            </a:r>
          </a:p>
          <a:p>
            <a:pPr marL="285750" indent="-285750">
              <a:lnSpc>
                <a:spcPct val="15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Arial" pitchFamily="34" charset="0"/>
              </a:rPr>
              <a:t>The "ACE" format consisted of 4 sequential patient encounters observed by two independent examiners. </a:t>
            </a:r>
          </a:p>
          <a:p>
            <a:pPr marL="285750" indent="-285750">
              <a:lnSpc>
                <a:spcPct val="15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Arial" pitchFamily="34" charset="0"/>
              </a:rPr>
              <a:t>Examiners and students evaluated this exam format using a Likert scale and free text comments. </a:t>
            </a:r>
            <a:endParaRPr lang="en-IE" sz="24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0275" y="352426"/>
            <a:ext cx="4972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70C0"/>
                </a:solidFill>
                <a:latin typeface="+mj-lt"/>
              </a:rPr>
              <a:t>METHODS</a:t>
            </a:r>
            <a:endParaRPr lang="en-GB" sz="36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1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FORMAT</a:t>
            </a:r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9175"/>
            <a:ext cx="914400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4" y="1028701"/>
            <a:ext cx="7527926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GB" sz="2400" b="0" dirty="0"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0" dirty="0" smtClean="0">
                <a:cs typeface="Arial" pitchFamily="34" charset="0"/>
              </a:rPr>
              <a:t>The </a:t>
            </a:r>
            <a:r>
              <a:rPr lang="en-GB" sz="2400" b="0" dirty="0">
                <a:cs typeface="Arial" pitchFamily="34" charset="0"/>
              </a:rPr>
              <a:t>"ACE" assessed all eight professional domains.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0" dirty="0">
                <a:cs typeface="Arial" pitchFamily="34" charset="0"/>
              </a:rPr>
              <a:t> The correlation of grades between independent examiners in the "ACE</a:t>
            </a:r>
            <a:r>
              <a:rPr lang="en-GB" sz="2400" b="0" dirty="0" smtClean="0">
                <a:cs typeface="Arial" pitchFamily="34" charset="0"/>
              </a:rPr>
              <a:t>"  </a:t>
            </a:r>
            <a:r>
              <a:rPr lang="en-GB" sz="2400" b="0" dirty="0">
                <a:cs typeface="Arial" pitchFamily="34" charset="0"/>
              </a:rPr>
              <a:t>was strong at 0.907 (CI 0.766, 1) </a:t>
            </a:r>
            <a:r>
              <a:rPr lang="en-GB" sz="2400" b="0" dirty="0" smtClean="0">
                <a:cs typeface="Arial" pitchFamily="34" charset="0"/>
              </a:rPr>
              <a:t>Cronbach`s </a:t>
            </a:r>
            <a:r>
              <a:rPr lang="en-GB" sz="2400" b="0" dirty="0">
                <a:cs typeface="Arial" pitchFamily="34" charset="0"/>
              </a:rPr>
              <a:t>Alpha. </a:t>
            </a:r>
            <a:endParaRPr lang="en-GB" sz="2400" b="0" dirty="0" smtClean="0"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b="0" dirty="0" smtClean="0"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b="0" dirty="0" smtClean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GB" dirty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90953" y="-119360"/>
            <a:ext cx="6976380" cy="3354395"/>
          </a:xfrm>
        </p:spPr>
        <p:txBody>
          <a:bodyPr/>
          <a:lstStyle/>
          <a:p>
            <a:pPr marL="533400" algn="just">
              <a:spcBef>
                <a:spcPts val="0"/>
              </a:spcBef>
            </a:pPr>
            <a:endParaRPr lang="en-IE" b="0" dirty="0" smtClean="0"/>
          </a:p>
          <a:p>
            <a:pPr marL="533400" algn="just">
              <a:spcBef>
                <a:spcPts val="0"/>
              </a:spcBef>
            </a:pPr>
            <a:endParaRPr lang="en-IE" b="0" dirty="0" smtClean="0"/>
          </a:p>
          <a:p>
            <a:pPr>
              <a:spcBef>
                <a:spcPts val="0"/>
              </a:spcBef>
            </a:pPr>
            <a:endParaRPr lang="en-IE" sz="1400" b="0" dirty="0" smtClean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135642"/>
              </p:ext>
            </p:extLst>
          </p:nvPr>
        </p:nvGraphicFramePr>
        <p:xfrm>
          <a:off x="3757612" y="1400960"/>
          <a:ext cx="4572000" cy="434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771726"/>
              </p:ext>
            </p:extLst>
          </p:nvPr>
        </p:nvGraphicFramePr>
        <p:xfrm>
          <a:off x="959813" y="1200150"/>
          <a:ext cx="7238660" cy="454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05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RESULTS</a:t>
            </a:r>
            <a:endParaRPr lang="en-GB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89039"/>
              </p:ext>
            </p:extLst>
          </p:nvPr>
        </p:nvGraphicFramePr>
        <p:xfrm>
          <a:off x="828674" y="1093052"/>
          <a:ext cx="7500940" cy="45458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581150"/>
                <a:gridCol w="4057651"/>
                <a:gridCol w="620713"/>
                <a:gridCol w="620713"/>
                <a:gridCol w="620713"/>
              </a:tblGrid>
              <a:tr h="4354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Question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Statement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Percentile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72000" marB="72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5108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144000" marB="144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144000" marB="144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 smtClean="0">
                          <a:effectLst/>
                        </a:rPr>
                        <a:t>Q1</a:t>
                      </a:r>
                      <a:endParaRPr lang="en-GB" sz="20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144000" marB="144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 smtClean="0">
                          <a:effectLst/>
                        </a:rPr>
                        <a:t>M</a:t>
                      </a:r>
                      <a:endParaRPr lang="en-GB" sz="20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144000" marB="144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 smtClean="0">
                          <a:effectLst/>
                        </a:rPr>
                        <a:t>Q3</a:t>
                      </a:r>
                      <a:endParaRPr lang="en-GB" sz="20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144000" marB="144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31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smtClean="0">
                          <a:effectLst/>
                        </a:rPr>
                        <a:t>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ACE is a comprehensive exam format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180000" marB="216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31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smtClean="0">
                          <a:effectLst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Identifies strengths/weaknesses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180000" marB="216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4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smtClean="0">
                          <a:effectLst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ACE is a better exam method compared to OSCE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180000" marB="216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57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 smtClean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Examining a Total Patient Episode is better than an OSCE individual station approach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180000" marB="216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4.5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2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nity_PPT_Calibri_Option2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818</TotalTime>
  <Words>312</Words>
  <Application>Microsoft Office PowerPoint</Application>
  <PresentationFormat>On-screen Show (4:3)</PresentationFormat>
  <Paragraphs>101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Minion Pro</vt:lpstr>
      <vt:lpstr>Trinity_PPT_Calibri_Option2</vt:lpstr>
      <vt:lpstr>   An Alternative Certification Examination 'ACE'  to assess the domains of professional practice</vt:lpstr>
      <vt:lpstr>PowerPoint Presentation</vt:lpstr>
      <vt:lpstr>WHY INNOVATIVE ? </vt:lpstr>
      <vt:lpstr>PowerPoint Presentation</vt:lpstr>
      <vt:lpstr>            </vt:lpstr>
      <vt:lpstr>FORMAT</vt:lpstr>
      <vt:lpstr>RESULTS</vt:lpstr>
      <vt:lpstr>RESULTS</vt:lpstr>
      <vt:lpstr>RESULTS</vt:lpstr>
      <vt:lpstr>RESULTS</vt:lpstr>
      <vt:lpstr>FUTURE SUSTAINABILITY</vt:lpstr>
      <vt:lpstr>POTENTIAL FOR USE ACROSS COLLEGE</vt:lpstr>
      <vt:lpstr> CONTACT DETAILS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Administrator</dc:creator>
  <cp:lastModifiedBy>Marie</cp:lastModifiedBy>
  <cp:revision>61</cp:revision>
  <cp:lastPrinted>2014-12-16T10:33:11Z</cp:lastPrinted>
  <dcterms:created xsi:type="dcterms:W3CDTF">2015-04-21T16:55:50Z</dcterms:created>
  <dcterms:modified xsi:type="dcterms:W3CDTF">2016-06-12T22:40:02Z</dcterms:modified>
</cp:coreProperties>
</file>